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9 in 10 owners could benefit as a result of unused Capital Allowances tax relief.</a:t>
            </a:r>
          </a:p>
        </c:rich>
      </c:tx>
      <c:layout>
        <c:manualLayout>
          <c:xMode val="edge"/>
          <c:yMode val="edge"/>
          <c:x val="0.13476362103557121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 in 10 people have not claimed Capital Allowances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0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6969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48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08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60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77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54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77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9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80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335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1ED5-AFAE-4040-86CE-6746162FCE58}" type="datetimeFigureOut">
              <a:rPr lang="en-GB" smtClean="0"/>
              <a:t>03/04/2014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FD5A-B9D0-4291-BF72-B61C5C8874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36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238128" cy="1470025"/>
          </a:xfrm>
        </p:spPr>
        <p:txBody>
          <a:bodyPr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Tax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2492896"/>
            <a:ext cx="3704456" cy="1752600"/>
          </a:xfrm>
        </p:spPr>
        <p:txBody>
          <a:bodyPr/>
          <a:lstStyle/>
          <a:p>
            <a:pPr algn="l"/>
            <a:r>
              <a:rPr lang="en-GB" sz="4400" b="1" dirty="0" smtClean="0">
                <a:solidFill>
                  <a:schemeClr val="tx1"/>
                </a:solidFill>
                <a:latin typeface="+mj-lt"/>
              </a:rPr>
              <a:t>Adjusters</a:t>
            </a:r>
            <a:endParaRPr lang="en-GB" sz="4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84784"/>
            <a:ext cx="3070364" cy="40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9512" y="3356992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“The Fixture Finders”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745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95"/>
    </mc:Choice>
    <mc:Fallback xmlns="">
      <p:transition spd="slow" advTm="117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  <p:extLst mod="1">
    <p:ext uri="{E180D4A7-C9FB-4DFB-919C-405C955672EB}">
      <p14:showEvtLst xmlns:p14="http://schemas.microsoft.com/office/powerpoint/2010/main">
        <p14:playEvt time="0" objId="8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5007"/>
            <a:ext cx="8928992" cy="108012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What are Capital Allowances on Fixtures?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712968" cy="5688632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They are </a:t>
            </a:r>
            <a:r>
              <a:rPr lang="en-GB" dirty="0">
                <a:solidFill>
                  <a:schemeClr val="tx1"/>
                </a:solidFill>
              </a:rPr>
              <a:t>a valuable form of tax relief available to anyone incurring capital expenditure buying, building or making </a:t>
            </a:r>
            <a:r>
              <a:rPr lang="en-GB" dirty="0" smtClean="0">
                <a:solidFill>
                  <a:schemeClr val="tx1"/>
                </a:solidFill>
              </a:rPr>
              <a:t>improvements </a:t>
            </a:r>
            <a:r>
              <a:rPr lang="en-GB" dirty="0">
                <a:solidFill>
                  <a:schemeClr val="tx1"/>
                </a:solidFill>
              </a:rPr>
              <a:t>to </a:t>
            </a:r>
            <a:r>
              <a:rPr lang="en-GB" dirty="0" smtClean="0">
                <a:solidFill>
                  <a:schemeClr val="tx1"/>
                </a:solidFill>
              </a:rPr>
              <a:t>any commercial property.</a:t>
            </a:r>
          </a:p>
          <a:p>
            <a:pPr algn="l"/>
            <a:endParaRPr lang="en-GB" sz="1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According </a:t>
            </a:r>
            <a:r>
              <a:rPr lang="en-GB" dirty="0">
                <a:solidFill>
                  <a:schemeClr val="tx1"/>
                </a:solidFill>
              </a:rPr>
              <a:t>to research, more than 9 in 10 owners of UK commercial property </a:t>
            </a:r>
            <a:r>
              <a:rPr lang="en-GB" dirty="0" smtClean="0">
                <a:solidFill>
                  <a:schemeClr val="tx1"/>
                </a:solidFill>
              </a:rPr>
              <a:t>will </a:t>
            </a:r>
            <a:r>
              <a:rPr lang="en-GB" dirty="0">
                <a:solidFill>
                  <a:schemeClr val="tx1"/>
                </a:solidFill>
              </a:rPr>
              <a:t>be due a tax benefit from HMRC as a result of unused capital allowances tax </a:t>
            </a:r>
            <a:r>
              <a:rPr lang="en-GB" dirty="0" smtClean="0">
                <a:solidFill>
                  <a:schemeClr val="tx1"/>
                </a:solidFill>
              </a:rPr>
              <a:t>relief.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628800"/>
            <a:ext cx="2663484" cy="3707195"/>
          </a:xfrm>
          <a:prstGeom prst="rect">
            <a:avLst/>
          </a:prstGeom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94680205"/>
              </p:ext>
            </p:extLst>
          </p:nvPr>
        </p:nvGraphicFramePr>
        <p:xfrm>
          <a:off x="251520" y="1124744"/>
          <a:ext cx="8712968" cy="543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45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975">
        <p:wipe dir="d"/>
      </p:transition>
    </mc:Choice>
    <mc:Fallback xmlns="">
      <p:transition advTm="20975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9632"/>
          </a:xfrm>
        </p:spPr>
        <p:txBody>
          <a:bodyPr/>
          <a:lstStyle/>
          <a:p>
            <a:r>
              <a:rPr lang="en-GB" b="1" dirty="0" smtClean="0"/>
              <a:t>Why should I choose </a:t>
            </a:r>
            <a:r>
              <a:rPr lang="en-GB" b="1" dirty="0" err="1" smtClean="0">
                <a:solidFill>
                  <a:srgbClr val="FF0000"/>
                </a:solidFill>
              </a:rPr>
              <a:t>Tax</a:t>
            </a:r>
            <a:r>
              <a:rPr lang="en-GB" b="1" dirty="0" err="1" smtClean="0"/>
              <a:t>adjusters</a:t>
            </a:r>
            <a:r>
              <a:rPr lang="en-GB" b="1" dirty="0" smtClean="0"/>
              <a:t>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Established service provider for both the AVN &amp; </a:t>
            </a:r>
            <a:r>
              <a:rPr lang="en-GB" dirty="0" err="1" smtClean="0"/>
              <a:t>Probiz</a:t>
            </a:r>
            <a:r>
              <a:rPr lang="en-GB" dirty="0" smtClean="0"/>
              <a:t> networks.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Excellent proven rapport with HMR&amp;C.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Will defend any challenge with HMR&amp;C.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Concentrate solely on Capital Allowance claims.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Enviable success rate.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Seamless service from referral to repayment.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20621"/>
    </mc:Choice>
    <mc:Fallback xmlns="">
      <p:transition advClick="0" advTm="20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0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10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00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 tmFilter="0, 0; .2, .5; .8, .5; 1, 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000" autoRev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0"/>
                            </p:stCondLst>
                            <p:childTnLst>
                              <p:par>
                                <p:cTn id="6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 tmFilter="0, 0; .2, .5; .8, .5; 1, 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1000" autoRev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en-GB" sz="4900" b="1" dirty="0" smtClean="0"/>
              <a:t>Who Qualifies…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616624"/>
          </a:xfrm>
        </p:spPr>
        <p:txBody>
          <a:bodyPr>
            <a:normAutofit/>
          </a:bodyPr>
          <a:lstStyle/>
          <a:p>
            <a:r>
              <a:rPr lang="en-GB" dirty="0" smtClean="0"/>
              <a:t>Do you own a commercial property either individually or as a trading company?</a:t>
            </a:r>
          </a:p>
          <a:p>
            <a:r>
              <a:rPr lang="en-GB" dirty="0" smtClean="0"/>
              <a:t>Did the property cost over £100k?</a:t>
            </a:r>
          </a:p>
          <a:p>
            <a:r>
              <a:rPr lang="en-GB" dirty="0" smtClean="0"/>
              <a:t>Was the property purchased within the last 10 years?</a:t>
            </a:r>
          </a:p>
          <a:p>
            <a:pPr lvl="0"/>
            <a:r>
              <a:rPr lang="en-GB" dirty="0">
                <a:solidFill>
                  <a:prstClr val="black"/>
                </a:solidFill>
              </a:rPr>
              <a:t>Or have you made substantial improvements to the building</a:t>
            </a:r>
            <a:r>
              <a:rPr lang="en-GB" dirty="0" smtClean="0">
                <a:solidFill>
                  <a:prstClr val="black"/>
                </a:solidFill>
              </a:rPr>
              <a:t>?</a:t>
            </a:r>
            <a:endParaRPr lang="en-GB" dirty="0" smtClean="0"/>
          </a:p>
          <a:p>
            <a:r>
              <a:rPr lang="en-GB" dirty="0" smtClean="0"/>
              <a:t>Do you pay UK tax?</a:t>
            </a:r>
          </a:p>
          <a:p>
            <a:pPr marL="0" indent="0" algn="ctr">
              <a:buNone/>
            </a:pPr>
            <a:r>
              <a:rPr lang="en-GB" sz="3600" b="1" dirty="0" smtClean="0">
                <a:latin typeface="+mj-lt"/>
              </a:rPr>
              <a:t>If yes you could be eligible to make a claim</a:t>
            </a:r>
            <a:r>
              <a:rPr lang="en-GB" dirty="0" smtClean="0"/>
              <a:t>.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85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49"/>
    </mc:Choice>
    <mc:Fallback xmlns="">
      <p:transition spd="slow" advTm="181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46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A19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A19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1714500" cy="1819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Are you planning to buy or sell a commercial property from April 2014?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4" y="1412776"/>
            <a:ext cx="8589640" cy="5217443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The changes </a:t>
            </a:r>
            <a:r>
              <a:rPr lang="en-GB" dirty="0"/>
              <a:t>in tax legislation re Fixtures – from April </a:t>
            </a:r>
            <a:r>
              <a:rPr lang="en-GB" dirty="0" smtClean="0"/>
              <a:t>2014  could cause problems for both Vendors and Purchasers.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err="1" smtClean="0"/>
              <a:t>Taxadjusters</a:t>
            </a:r>
            <a:r>
              <a:rPr lang="en-GB" dirty="0" smtClean="0"/>
              <a:t> are able to advise clients and their agents regarding these changes.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6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31"/>
    </mc:Choice>
    <mc:Fallback xmlns="">
      <p:transition spd="slow" advTm="15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GB" b="1" dirty="0">
                <a:cs typeface="Calibri" pitchFamily="34" charset="0"/>
              </a:rPr>
              <a:t>So – Here’s the </a:t>
            </a:r>
            <a:r>
              <a:rPr lang="en-GB" b="1" dirty="0" smtClean="0">
                <a:cs typeface="Calibri" pitchFamily="34" charset="0"/>
              </a:rPr>
              <a:t>Deal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X 	No</a:t>
            </a:r>
            <a:r>
              <a:rPr lang="en-GB" dirty="0" smtClean="0"/>
              <a:t> </a:t>
            </a:r>
            <a:r>
              <a:rPr lang="en-GB" dirty="0"/>
              <a:t>Up-Front Fees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X	No</a:t>
            </a:r>
            <a:r>
              <a:rPr lang="en-GB" dirty="0" smtClean="0"/>
              <a:t> </a:t>
            </a:r>
            <a:r>
              <a:rPr lang="en-GB" dirty="0"/>
              <a:t>Survey Fees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X	No </a:t>
            </a:r>
            <a:r>
              <a:rPr lang="en-GB" dirty="0" smtClean="0"/>
              <a:t>Interim Payments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X	No</a:t>
            </a:r>
            <a:r>
              <a:rPr lang="en-GB" dirty="0" smtClean="0"/>
              <a:t> </a:t>
            </a:r>
            <a:r>
              <a:rPr lang="en-GB" dirty="0"/>
              <a:t>Win, </a:t>
            </a:r>
            <a:r>
              <a:rPr lang="en-GB" b="1" dirty="0">
                <a:solidFill>
                  <a:srgbClr val="FF0000"/>
                </a:solidFill>
              </a:rPr>
              <a:t>No</a:t>
            </a:r>
            <a:r>
              <a:rPr lang="en-GB" dirty="0"/>
              <a:t> Fee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X	No</a:t>
            </a:r>
            <a:r>
              <a:rPr lang="en-GB" dirty="0" smtClean="0"/>
              <a:t> Risk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     Yes</a:t>
            </a:r>
            <a:r>
              <a:rPr lang="en-GB" dirty="0" smtClean="0"/>
              <a:t> </a:t>
            </a:r>
            <a:r>
              <a:rPr lang="en-GB" dirty="0"/>
              <a:t>– Tax benefits and potential repayments.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rgbClr val="00B050"/>
                </a:solidFill>
              </a:rPr>
              <a:t>      Yes</a:t>
            </a:r>
            <a:r>
              <a:rPr lang="en-GB" dirty="0" smtClean="0"/>
              <a:t> </a:t>
            </a:r>
            <a:r>
              <a:rPr lang="en-GB" dirty="0"/>
              <a:t>– Generous </a:t>
            </a:r>
            <a:r>
              <a:rPr lang="en-GB" dirty="0" err="1"/>
              <a:t>payaways</a:t>
            </a:r>
            <a:r>
              <a:rPr lang="en-GB" dirty="0"/>
              <a:t> </a:t>
            </a:r>
            <a:r>
              <a:rPr lang="en-GB" dirty="0" smtClean="0"/>
              <a:t>referral agents.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rgbClr val="00B050"/>
                </a:solidFill>
              </a:rPr>
              <a:t>      Yes </a:t>
            </a:r>
            <a:r>
              <a:rPr lang="en-GB" dirty="0"/>
              <a:t>– defence of our work </a:t>
            </a:r>
            <a:r>
              <a:rPr lang="en-GB" dirty="0" err="1"/>
              <a:t>upto</a:t>
            </a:r>
            <a:r>
              <a:rPr lang="en-GB" dirty="0"/>
              <a:t> First Tier </a:t>
            </a:r>
            <a:r>
              <a:rPr lang="en-GB" dirty="0" smtClean="0"/>
              <a:t>     	Tribunal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52426" y="228600"/>
            <a:ext cx="7680960" cy="6801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endParaRPr lang="en-GB" sz="32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702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46"/>
    </mc:Choice>
    <mc:Fallback xmlns="">
      <p:transition spd="slow" advTm="232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5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50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8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50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0"/>
                            </p:stCondLst>
                            <p:childTnLst>
                              <p:par>
                                <p:cTn id="8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08" y="939287"/>
            <a:ext cx="3305606" cy="308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94122"/>
          </a:xfrm>
        </p:spPr>
        <p:txBody>
          <a:bodyPr/>
          <a:lstStyle/>
          <a:p>
            <a:r>
              <a:rPr lang="en-GB" b="1" dirty="0" smtClean="0"/>
              <a:t>So if you want to turn ….</a:t>
            </a:r>
            <a:endParaRPr lang="en-GB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01899"/>
            <a:ext cx="2143125" cy="2143125"/>
          </a:xfrm>
        </p:spPr>
      </p:pic>
      <p:sp>
        <p:nvSpPr>
          <p:cNvPr id="4" name="TextBox 3"/>
          <p:cNvSpPr txBox="1"/>
          <p:nvPr/>
        </p:nvSpPr>
        <p:spPr>
          <a:xfrm>
            <a:off x="35496" y="3645024"/>
            <a:ext cx="9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latin typeface="+mj-lt"/>
              </a:rPr>
              <a:t>Call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292" y="4877721"/>
            <a:ext cx="9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 smtClean="0">
                <a:solidFill>
                  <a:srgbClr val="FF0000"/>
                </a:solidFill>
              </a:rPr>
              <a:t>01 427 754 466</a:t>
            </a:r>
            <a:endParaRPr lang="en-GB" sz="7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79" y="2348880"/>
            <a:ext cx="2088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into this…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7055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38"/>
    </mc:Choice>
    <mc:Fallback xmlns="">
      <p:transition spd="slow" advTm="16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265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Tax</vt:lpstr>
      <vt:lpstr>What are Capital Allowances on Fixtures?</vt:lpstr>
      <vt:lpstr>Why should I choose Taxadjusters?</vt:lpstr>
      <vt:lpstr>Who Qualifies…</vt:lpstr>
      <vt:lpstr>Are you planning to buy or sell a commercial property from April 2014?</vt:lpstr>
      <vt:lpstr>So – Here’s the Deal</vt:lpstr>
      <vt:lpstr>So if you want to turn ….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Capital Allowances?</dc:title>
  <dc:creator>Linsey</dc:creator>
  <cp:lastModifiedBy>Jordan Allerton</cp:lastModifiedBy>
  <cp:revision>44</cp:revision>
  <dcterms:created xsi:type="dcterms:W3CDTF">2014-03-05T16:11:38Z</dcterms:created>
  <dcterms:modified xsi:type="dcterms:W3CDTF">2014-04-03T14:55:03Z</dcterms:modified>
</cp:coreProperties>
</file>